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0"/>
  </p:notesMasterIdLst>
  <p:sldIdLst>
    <p:sldId id="256" r:id="rId2"/>
    <p:sldId id="258" r:id="rId3"/>
    <p:sldId id="259" r:id="rId4"/>
    <p:sldId id="260" r:id="rId5"/>
    <p:sldId id="261" r:id="rId6"/>
    <p:sldId id="262" r:id="rId7"/>
    <p:sldId id="264" r:id="rId8"/>
    <p:sldId id="265" r:id="rId9"/>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361" autoAdjust="0"/>
    <p:restoredTop sz="94660"/>
  </p:normalViewPr>
  <p:slideViewPr>
    <p:cSldViewPr snapToGrid="0">
      <p:cViewPr varScale="1">
        <p:scale>
          <a:sx n="72" d="100"/>
          <a:sy n="72" d="100"/>
        </p:scale>
        <p:origin x="270" y="72"/>
      </p:cViewPr>
      <p:guideLst/>
    </p:cSldViewPr>
  </p:slideViewPr>
  <p:notesTextViewPr>
    <p:cViewPr>
      <p:scale>
        <a:sx n="1" d="1"/>
        <a:sy n="1" d="1"/>
      </p:scale>
      <p:origin x="0" y="0"/>
    </p:cViewPr>
  </p:notesTextViewPr>
  <p:notesViewPr>
    <p:cSldViewPr snapToGrid="0" showGuides="1">
      <p:cViewPr varScale="1">
        <p:scale>
          <a:sx n="55" d="100"/>
          <a:sy n="55" d="100"/>
        </p:scale>
        <p:origin x="2436" y="84"/>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2692872-B631-42AD-BB58-6F6764262ADC}" type="datetimeFigureOut">
              <a:rPr lang="de-DE" smtClean="0"/>
              <a:t>05.01.2019</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C7DC8BE-8783-4785-99BB-4A82B589F046}" type="slidenum">
              <a:rPr lang="de-DE" smtClean="0"/>
              <a:t>‹Nr.›</a:t>
            </a:fld>
            <a:endParaRPr lang="de-DE"/>
          </a:p>
        </p:txBody>
      </p:sp>
    </p:spTree>
    <p:extLst>
      <p:ext uri="{BB962C8B-B14F-4D97-AF65-F5344CB8AC3E}">
        <p14:creationId xmlns:p14="http://schemas.microsoft.com/office/powerpoint/2010/main" val="25511757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30B0EFA-518F-41EF-84FF-685585CCE12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CH"/>
          </a:p>
        </p:txBody>
      </p:sp>
      <p:sp>
        <p:nvSpPr>
          <p:cNvPr id="3" name="Untertitel 2">
            <a:extLst>
              <a:ext uri="{FF2B5EF4-FFF2-40B4-BE49-F238E27FC236}">
                <a16:creationId xmlns:a16="http://schemas.microsoft.com/office/drawing/2014/main" id="{51568CD8-D2C7-4AB9-ABEC-A5DCC8385C8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CH"/>
          </a:p>
        </p:txBody>
      </p:sp>
      <p:sp>
        <p:nvSpPr>
          <p:cNvPr id="4" name="Datumsplatzhalter 3">
            <a:extLst>
              <a:ext uri="{FF2B5EF4-FFF2-40B4-BE49-F238E27FC236}">
                <a16:creationId xmlns:a16="http://schemas.microsoft.com/office/drawing/2014/main" id="{5DA7238B-A594-4C3E-AF75-21A953D25613}"/>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5" name="Fußzeilenplatzhalter 4">
            <a:extLst>
              <a:ext uri="{FF2B5EF4-FFF2-40B4-BE49-F238E27FC236}">
                <a16:creationId xmlns:a16="http://schemas.microsoft.com/office/drawing/2014/main" id="{959DF2EE-0D95-4D47-A0AF-3C1C9DFFA324}"/>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60CC73F-3FA8-4857-AF23-2E7A268858EC}"/>
              </a:ext>
            </a:extLst>
          </p:cNvPr>
          <p:cNvSpPr>
            <a:spLocks noGrp="1"/>
          </p:cNvSpPr>
          <p:nvPr>
            <p:ph type="sldNum" sz="quarter" idx="12"/>
          </p:nvPr>
        </p:nvSpPr>
        <p:spPr/>
        <p:txBody>
          <a:bodyPr/>
          <a:lstStyle/>
          <a:p>
            <a:fld id="{D0D38CE4-5A59-45A8-8279-BA22C246E9A2}" type="slidenum">
              <a:rPr lang="de-CH" smtClean="0"/>
              <a:t>‹Nr.›</a:t>
            </a:fld>
            <a:endParaRPr lang="de-CH"/>
          </a:p>
        </p:txBody>
      </p:sp>
      <p:sp>
        <p:nvSpPr>
          <p:cNvPr id="10" name="Rechteck 9">
            <a:extLst>
              <a:ext uri="{FF2B5EF4-FFF2-40B4-BE49-F238E27FC236}">
                <a16:creationId xmlns:a16="http://schemas.microsoft.com/office/drawing/2014/main" id="{71CB7A82-9587-45D8-AEC7-BD20E0C09949}"/>
              </a:ext>
            </a:extLst>
          </p:cNvPr>
          <p:cNvSpPr/>
          <p:nvPr userDrawn="1"/>
        </p:nvSpPr>
        <p:spPr>
          <a:xfrm>
            <a:off x="131884" y="795168"/>
            <a:ext cx="11928231" cy="646331"/>
          </a:xfrm>
          <a:prstGeom prst="rect">
            <a:avLst/>
          </a:prstGeom>
        </p:spPr>
        <p:txBody>
          <a:bodyPr wrap="square">
            <a:spAutoFit/>
          </a:bodyPr>
          <a:lstStyle/>
          <a:p>
            <a:pPr>
              <a:spcAft>
                <a:spcPts val="0"/>
              </a:spcAft>
            </a:pP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sym typeface="Wingdings" panose="05000000000000000000" pitchFamily="2" charset="2"/>
              </a:rPr>
              <a:t></a:t>
            </a:r>
            <a:r>
              <a:rPr lang="de-CH" sz="1800" dirty="0">
                <a:solidFill>
                  <a:srgbClr val="0070C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de-CH" sz="1800" dirty="0">
              <a:effectLst/>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de-CH" sz="1800" dirty="0">
                <a:effectLst/>
                <a:latin typeface="Calibri" panose="020F0502020204030204" pitchFamily="34" charset="0"/>
                <a:ea typeface="Times New Roman" panose="02020603050405020304" pitchFamily="18" charset="0"/>
                <a:cs typeface="Times New Roman" panose="02020603050405020304" pitchFamily="18" charset="0"/>
              </a:rPr>
              <a:t> </a:t>
            </a:r>
          </a:p>
        </p:txBody>
      </p:sp>
      <p:pic>
        <p:nvPicPr>
          <p:cNvPr id="1026" name="Picture 2" descr="Alge2">
            <a:extLst>
              <a:ext uri="{FF2B5EF4-FFF2-40B4-BE49-F238E27FC236}">
                <a16:creationId xmlns:a16="http://schemas.microsoft.com/office/drawing/2014/main" id="{6C7BDAAF-1901-4768-A199-46DB98EB798B}"/>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0834006" y="136525"/>
            <a:ext cx="1162050"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81822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FFCAF96-241B-4806-8FE2-1927358FC93C}"/>
              </a:ext>
            </a:extLst>
          </p:cNvPr>
          <p:cNvSpPr>
            <a:spLocks noGrp="1"/>
          </p:cNvSpPr>
          <p:nvPr>
            <p:ph type="title"/>
          </p:nvPr>
        </p:nvSpPr>
        <p:spPr/>
        <p:txBody>
          <a:bodyPr/>
          <a:lstStyle/>
          <a:p>
            <a:r>
              <a:rPr lang="de-DE"/>
              <a:t>Mastertitelformat bearbeiten</a:t>
            </a:r>
            <a:endParaRPr lang="de-CH"/>
          </a:p>
        </p:txBody>
      </p:sp>
      <p:sp>
        <p:nvSpPr>
          <p:cNvPr id="3" name="Vertikaler Textplatzhalter 2">
            <a:extLst>
              <a:ext uri="{FF2B5EF4-FFF2-40B4-BE49-F238E27FC236}">
                <a16:creationId xmlns:a16="http://schemas.microsoft.com/office/drawing/2014/main" id="{2E91BEB4-D375-41D9-8D4E-1E5706F48EB7}"/>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2FF12EEF-E546-43D4-9503-94ECE8494895}"/>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5" name="Fußzeilenplatzhalter 4">
            <a:extLst>
              <a:ext uri="{FF2B5EF4-FFF2-40B4-BE49-F238E27FC236}">
                <a16:creationId xmlns:a16="http://schemas.microsoft.com/office/drawing/2014/main" id="{CAA01054-CD24-46B3-A40F-16EF958AFF27}"/>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5B69BFA2-C21B-49C2-A7A3-7E68883BF4F7}"/>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343494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A0BD9F95-8FE4-45B0-974F-287601E6C64E}"/>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CH"/>
          </a:p>
        </p:txBody>
      </p:sp>
      <p:sp>
        <p:nvSpPr>
          <p:cNvPr id="3" name="Vertikaler Textplatzhalter 2">
            <a:extLst>
              <a:ext uri="{FF2B5EF4-FFF2-40B4-BE49-F238E27FC236}">
                <a16:creationId xmlns:a16="http://schemas.microsoft.com/office/drawing/2014/main" id="{C9C35AD5-C4F1-4E06-AE7E-D16B73954AFE}"/>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F94AB1B3-4DC0-4C16-967E-7C9002695F5B}"/>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5" name="Fußzeilenplatzhalter 4">
            <a:extLst>
              <a:ext uri="{FF2B5EF4-FFF2-40B4-BE49-F238E27FC236}">
                <a16:creationId xmlns:a16="http://schemas.microsoft.com/office/drawing/2014/main" id="{434304CA-00EB-4AFF-BD04-C00828A131D5}"/>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0B794DC9-8DDD-446F-AD5B-AAD4F76A0C21}"/>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2657878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und Inhalt">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68D1A66B-880F-421F-BB6E-23D014C24A0A}"/>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DCB7D169-D39D-4639-BD39-C52F2B9D7953}"/>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5" name="Fußzeilenplatzhalter 4">
            <a:extLst>
              <a:ext uri="{FF2B5EF4-FFF2-40B4-BE49-F238E27FC236}">
                <a16:creationId xmlns:a16="http://schemas.microsoft.com/office/drawing/2014/main" id="{E0CA78BD-CDA0-48A5-9C78-E968D88FF32A}"/>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F6EEC875-F84B-469E-98A3-AC49C28B6FAD}"/>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3126865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198A8DE-E754-41B5-9E5A-A1BB13B7574B}"/>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CH"/>
          </a:p>
        </p:txBody>
      </p:sp>
      <p:sp>
        <p:nvSpPr>
          <p:cNvPr id="3" name="Textplatzhalter 2">
            <a:extLst>
              <a:ext uri="{FF2B5EF4-FFF2-40B4-BE49-F238E27FC236}">
                <a16:creationId xmlns:a16="http://schemas.microsoft.com/office/drawing/2014/main" id="{7DF47B49-8406-4A4B-8E7D-4FF4CE6EA33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8D412D80-1B1B-465A-AD19-A062CB18DD7B}"/>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5" name="Fußzeilenplatzhalter 4">
            <a:extLst>
              <a:ext uri="{FF2B5EF4-FFF2-40B4-BE49-F238E27FC236}">
                <a16:creationId xmlns:a16="http://schemas.microsoft.com/office/drawing/2014/main" id="{4527EDBD-07B7-4E39-B6A9-5347F088EC76}"/>
              </a:ext>
            </a:extLst>
          </p:cNvPr>
          <p:cNvSpPr>
            <a:spLocks noGrp="1"/>
          </p:cNvSpPr>
          <p:nvPr>
            <p:ph type="ftr" sz="quarter" idx="11"/>
          </p:nvPr>
        </p:nvSpPr>
        <p:spPr/>
        <p:txBody>
          <a:bodyPr/>
          <a:lstStyle/>
          <a:p>
            <a:endParaRPr lang="de-CH"/>
          </a:p>
        </p:txBody>
      </p:sp>
      <p:sp>
        <p:nvSpPr>
          <p:cNvPr id="6" name="Foliennummernplatzhalter 5">
            <a:extLst>
              <a:ext uri="{FF2B5EF4-FFF2-40B4-BE49-F238E27FC236}">
                <a16:creationId xmlns:a16="http://schemas.microsoft.com/office/drawing/2014/main" id="{D3554E83-0E95-4C20-90F7-CAF40FABB99B}"/>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39130841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4EFFEB2-9724-4213-B9A4-33F81B6AAAC3}"/>
              </a:ext>
            </a:extLst>
          </p:cNvPr>
          <p:cNvSpPr>
            <a:spLocks noGrp="1"/>
          </p:cNvSpPr>
          <p:nvPr>
            <p:ph type="title"/>
          </p:nvPr>
        </p:nvSpPr>
        <p:spPr/>
        <p:txBody>
          <a:bodyPr/>
          <a:lstStyle/>
          <a:p>
            <a:r>
              <a:rPr lang="de-DE"/>
              <a:t>Mastertitelformat bearbeiten</a:t>
            </a:r>
            <a:endParaRPr lang="de-CH"/>
          </a:p>
        </p:txBody>
      </p:sp>
      <p:sp>
        <p:nvSpPr>
          <p:cNvPr id="3" name="Inhaltsplatzhalter 2">
            <a:extLst>
              <a:ext uri="{FF2B5EF4-FFF2-40B4-BE49-F238E27FC236}">
                <a16:creationId xmlns:a16="http://schemas.microsoft.com/office/drawing/2014/main" id="{A59E8874-02F5-43F1-A026-44AB947BA264}"/>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Inhaltsplatzhalter 3">
            <a:extLst>
              <a:ext uri="{FF2B5EF4-FFF2-40B4-BE49-F238E27FC236}">
                <a16:creationId xmlns:a16="http://schemas.microsoft.com/office/drawing/2014/main" id="{27E8CCA7-3BAD-400D-A22D-577A016A0D05}"/>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Datumsplatzhalter 4">
            <a:extLst>
              <a:ext uri="{FF2B5EF4-FFF2-40B4-BE49-F238E27FC236}">
                <a16:creationId xmlns:a16="http://schemas.microsoft.com/office/drawing/2014/main" id="{4A3ACA79-65F3-4775-A78A-F9F6438D7368}"/>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6" name="Fußzeilenplatzhalter 5">
            <a:extLst>
              <a:ext uri="{FF2B5EF4-FFF2-40B4-BE49-F238E27FC236}">
                <a16:creationId xmlns:a16="http://schemas.microsoft.com/office/drawing/2014/main" id="{1DEBF45E-A4B6-4BD2-953F-BDA0E00509D5}"/>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7E1E3426-7DAC-484A-A0C4-9725C931C3C0}"/>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12133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BDAF73-4307-418E-BE8B-32AAEE71C9AF}"/>
              </a:ext>
            </a:extLst>
          </p:cNvPr>
          <p:cNvSpPr>
            <a:spLocks noGrp="1"/>
          </p:cNvSpPr>
          <p:nvPr>
            <p:ph type="title"/>
          </p:nvPr>
        </p:nvSpPr>
        <p:spPr>
          <a:xfrm>
            <a:off x="839788" y="365125"/>
            <a:ext cx="10515600" cy="1325563"/>
          </a:xfrm>
        </p:spPr>
        <p:txBody>
          <a:bodyPr/>
          <a:lstStyle/>
          <a:p>
            <a:r>
              <a:rPr lang="de-DE"/>
              <a:t>Mastertitelformat bearbeiten</a:t>
            </a:r>
            <a:endParaRPr lang="de-CH"/>
          </a:p>
        </p:txBody>
      </p:sp>
      <p:sp>
        <p:nvSpPr>
          <p:cNvPr id="3" name="Textplatzhalter 2">
            <a:extLst>
              <a:ext uri="{FF2B5EF4-FFF2-40B4-BE49-F238E27FC236}">
                <a16:creationId xmlns:a16="http://schemas.microsoft.com/office/drawing/2014/main" id="{0202D826-FCBA-41D4-9E62-AC10F1F975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C7929F9B-B995-4516-B34E-2623951397EC}"/>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5" name="Textplatzhalter 4">
            <a:extLst>
              <a:ext uri="{FF2B5EF4-FFF2-40B4-BE49-F238E27FC236}">
                <a16:creationId xmlns:a16="http://schemas.microsoft.com/office/drawing/2014/main" id="{60A053B1-2369-485F-A0E3-D6D9869D0E2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8452FE06-2750-42A8-8989-00D0F82C8051}"/>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7" name="Datumsplatzhalter 6">
            <a:extLst>
              <a:ext uri="{FF2B5EF4-FFF2-40B4-BE49-F238E27FC236}">
                <a16:creationId xmlns:a16="http://schemas.microsoft.com/office/drawing/2014/main" id="{7BED83A6-10C8-425E-A71E-73001144CBA8}"/>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8" name="Fußzeilenplatzhalter 7">
            <a:extLst>
              <a:ext uri="{FF2B5EF4-FFF2-40B4-BE49-F238E27FC236}">
                <a16:creationId xmlns:a16="http://schemas.microsoft.com/office/drawing/2014/main" id="{37F26FD0-C005-4736-94E7-25B6BAFABA2B}"/>
              </a:ext>
            </a:extLst>
          </p:cNvPr>
          <p:cNvSpPr>
            <a:spLocks noGrp="1"/>
          </p:cNvSpPr>
          <p:nvPr>
            <p:ph type="ftr" sz="quarter" idx="11"/>
          </p:nvPr>
        </p:nvSpPr>
        <p:spPr/>
        <p:txBody>
          <a:bodyPr/>
          <a:lstStyle/>
          <a:p>
            <a:endParaRPr lang="de-CH"/>
          </a:p>
        </p:txBody>
      </p:sp>
      <p:sp>
        <p:nvSpPr>
          <p:cNvPr id="9" name="Foliennummernplatzhalter 8">
            <a:extLst>
              <a:ext uri="{FF2B5EF4-FFF2-40B4-BE49-F238E27FC236}">
                <a16:creationId xmlns:a16="http://schemas.microsoft.com/office/drawing/2014/main" id="{6C56B73D-9AC7-4A85-8EB7-F8123FDE5EC1}"/>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1957878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093288-6F5C-4C00-A9EA-1272EC34DBCA}"/>
              </a:ext>
            </a:extLst>
          </p:cNvPr>
          <p:cNvSpPr>
            <a:spLocks noGrp="1"/>
          </p:cNvSpPr>
          <p:nvPr>
            <p:ph type="title"/>
          </p:nvPr>
        </p:nvSpPr>
        <p:spPr/>
        <p:txBody>
          <a:bodyPr/>
          <a:lstStyle/>
          <a:p>
            <a:r>
              <a:rPr lang="de-DE"/>
              <a:t>Mastertitelformat bearbeiten</a:t>
            </a:r>
            <a:endParaRPr lang="de-CH"/>
          </a:p>
        </p:txBody>
      </p:sp>
      <p:sp>
        <p:nvSpPr>
          <p:cNvPr id="3" name="Datumsplatzhalter 2">
            <a:extLst>
              <a:ext uri="{FF2B5EF4-FFF2-40B4-BE49-F238E27FC236}">
                <a16:creationId xmlns:a16="http://schemas.microsoft.com/office/drawing/2014/main" id="{1929A51A-4A23-40B4-BDA6-C354FFFE2A9D}"/>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4" name="Fußzeilenplatzhalter 3">
            <a:extLst>
              <a:ext uri="{FF2B5EF4-FFF2-40B4-BE49-F238E27FC236}">
                <a16:creationId xmlns:a16="http://schemas.microsoft.com/office/drawing/2014/main" id="{7BCB9391-5155-49EF-B78D-82B93A5ADAC4}"/>
              </a:ext>
            </a:extLst>
          </p:cNvPr>
          <p:cNvSpPr>
            <a:spLocks noGrp="1"/>
          </p:cNvSpPr>
          <p:nvPr>
            <p:ph type="ftr" sz="quarter" idx="11"/>
          </p:nvPr>
        </p:nvSpPr>
        <p:spPr/>
        <p:txBody>
          <a:bodyPr/>
          <a:lstStyle/>
          <a:p>
            <a:endParaRPr lang="de-CH"/>
          </a:p>
        </p:txBody>
      </p:sp>
      <p:sp>
        <p:nvSpPr>
          <p:cNvPr id="5" name="Foliennummernplatzhalter 4">
            <a:extLst>
              <a:ext uri="{FF2B5EF4-FFF2-40B4-BE49-F238E27FC236}">
                <a16:creationId xmlns:a16="http://schemas.microsoft.com/office/drawing/2014/main" id="{A90674E8-B8CB-41C5-B271-79C3D2D64F25}"/>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3606452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C4393A0E-7E18-47B7-ABCB-E97CE4902122}"/>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3" name="Fußzeilenplatzhalter 2">
            <a:extLst>
              <a:ext uri="{FF2B5EF4-FFF2-40B4-BE49-F238E27FC236}">
                <a16:creationId xmlns:a16="http://schemas.microsoft.com/office/drawing/2014/main" id="{4EDDF224-5B8F-42E0-9584-74E57821AB03}"/>
              </a:ext>
            </a:extLst>
          </p:cNvPr>
          <p:cNvSpPr>
            <a:spLocks noGrp="1"/>
          </p:cNvSpPr>
          <p:nvPr>
            <p:ph type="ftr" sz="quarter" idx="11"/>
          </p:nvPr>
        </p:nvSpPr>
        <p:spPr/>
        <p:txBody>
          <a:bodyPr/>
          <a:lstStyle/>
          <a:p>
            <a:endParaRPr lang="de-CH"/>
          </a:p>
        </p:txBody>
      </p:sp>
      <p:sp>
        <p:nvSpPr>
          <p:cNvPr id="4" name="Foliennummernplatzhalter 3">
            <a:extLst>
              <a:ext uri="{FF2B5EF4-FFF2-40B4-BE49-F238E27FC236}">
                <a16:creationId xmlns:a16="http://schemas.microsoft.com/office/drawing/2014/main" id="{DFC55B5A-170B-4DE5-8F5C-E85B098D50CC}"/>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10291226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474018-B155-457B-879F-2E2E62A164A9}"/>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Inhaltsplatzhalter 2">
            <a:extLst>
              <a:ext uri="{FF2B5EF4-FFF2-40B4-BE49-F238E27FC236}">
                <a16:creationId xmlns:a16="http://schemas.microsoft.com/office/drawing/2014/main" id="{237C5517-8484-4108-A7AC-C493B70634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Textplatzhalter 3">
            <a:extLst>
              <a:ext uri="{FF2B5EF4-FFF2-40B4-BE49-F238E27FC236}">
                <a16:creationId xmlns:a16="http://schemas.microsoft.com/office/drawing/2014/main" id="{67FB4EB7-06DB-4A96-BF22-6FA2B61AC2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43ABD1DC-ED8E-4B90-AEC2-E3EEE59D32DF}"/>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6" name="Fußzeilenplatzhalter 5">
            <a:extLst>
              <a:ext uri="{FF2B5EF4-FFF2-40B4-BE49-F238E27FC236}">
                <a16:creationId xmlns:a16="http://schemas.microsoft.com/office/drawing/2014/main" id="{E1459CAF-4165-4E24-A293-83C4F8DA939D}"/>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3C5F8164-E934-4E32-8DF5-F54502D7CDE7}"/>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4214332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3AC68F9-F2D8-471C-88BD-F3F13893D7E8}"/>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CH"/>
          </a:p>
        </p:txBody>
      </p:sp>
      <p:sp>
        <p:nvSpPr>
          <p:cNvPr id="3" name="Bildplatzhalter 2">
            <a:extLst>
              <a:ext uri="{FF2B5EF4-FFF2-40B4-BE49-F238E27FC236}">
                <a16:creationId xmlns:a16="http://schemas.microsoft.com/office/drawing/2014/main" id="{0ECC4606-F156-415C-A2C2-AFBAF548D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CH"/>
          </a:p>
        </p:txBody>
      </p:sp>
      <p:sp>
        <p:nvSpPr>
          <p:cNvPr id="4" name="Textplatzhalter 3">
            <a:extLst>
              <a:ext uri="{FF2B5EF4-FFF2-40B4-BE49-F238E27FC236}">
                <a16:creationId xmlns:a16="http://schemas.microsoft.com/office/drawing/2014/main" id="{BD9E39FA-5C28-469F-BA1F-985462BD6BA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B3F059E3-F707-4BDE-9F4E-06F7A219A691}"/>
              </a:ext>
            </a:extLst>
          </p:cNvPr>
          <p:cNvSpPr>
            <a:spLocks noGrp="1"/>
          </p:cNvSpPr>
          <p:nvPr>
            <p:ph type="dt" sz="half" idx="10"/>
          </p:nvPr>
        </p:nvSpPr>
        <p:spPr/>
        <p:txBody>
          <a:bodyPr/>
          <a:lstStyle/>
          <a:p>
            <a:fld id="{6597DA5B-1960-40D7-B144-D41DB2569BC9}" type="datetimeFigureOut">
              <a:rPr lang="de-CH" smtClean="0"/>
              <a:t>05.01.2019</a:t>
            </a:fld>
            <a:endParaRPr lang="de-CH"/>
          </a:p>
        </p:txBody>
      </p:sp>
      <p:sp>
        <p:nvSpPr>
          <p:cNvPr id="6" name="Fußzeilenplatzhalter 5">
            <a:extLst>
              <a:ext uri="{FF2B5EF4-FFF2-40B4-BE49-F238E27FC236}">
                <a16:creationId xmlns:a16="http://schemas.microsoft.com/office/drawing/2014/main" id="{A380C96E-EAF2-4DF6-8903-A32B0E24F5BF}"/>
              </a:ext>
            </a:extLst>
          </p:cNvPr>
          <p:cNvSpPr>
            <a:spLocks noGrp="1"/>
          </p:cNvSpPr>
          <p:nvPr>
            <p:ph type="ftr" sz="quarter" idx="11"/>
          </p:nvPr>
        </p:nvSpPr>
        <p:spPr/>
        <p:txBody>
          <a:bodyPr/>
          <a:lstStyle/>
          <a:p>
            <a:endParaRPr lang="de-CH"/>
          </a:p>
        </p:txBody>
      </p:sp>
      <p:sp>
        <p:nvSpPr>
          <p:cNvPr id="7" name="Foliennummernplatzhalter 6">
            <a:extLst>
              <a:ext uri="{FF2B5EF4-FFF2-40B4-BE49-F238E27FC236}">
                <a16:creationId xmlns:a16="http://schemas.microsoft.com/office/drawing/2014/main" id="{57E3F407-94BB-4CB3-BD7A-A531D30890DA}"/>
              </a:ext>
            </a:extLst>
          </p:cNvPr>
          <p:cNvSpPr>
            <a:spLocks noGrp="1"/>
          </p:cNvSpPr>
          <p:nvPr>
            <p:ph type="sldNum" sz="quarter" idx="12"/>
          </p:nvPr>
        </p:nvSpPr>
        <p:spPr/>
        <p:txBody>
          <a:bodyPr/>
          <a:lstStyle/>
          <a:p>
            <a:fld id="{D0D38CE4-5A59-45A8-8279-BA22C246E9A2}" type="slidenum">
              <a:rPr lang="de-CH" smtClean="0"/>
              <a:t>‹Nr.›</a:t>
            </a:fld>
            <a:endParaRPr lang="de-CH"/>
          </a:p>
        </p:txBody>
      </p:sp>
    </p:spTree>
    <p:extLst>
      <p:ext uri="{BB962C8B-B14F-4D97-AF65-F5344CB8AC3E}">
        <p14:creationId xmlns:p14="http://schemas.microsoft.com/office/powerpoint/2010/main" val="39516346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727010FA-465C-42CD-ABC1-155C66A090F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CH"/>
          </a:p>
        </p:txBody>
      </p:sp>
      <p:sp>
        <p:nvSpPr>
          <p:cNvPr id="3" name="Textplatzhalter 2">
            <a:extLst>
              <a:ext uri="{FF2B5EF4-FFF2-40B4-BE49-F238E27FC236}">
                <a16:creationId xmlns:a16="http://schemas.microsoft.com/office/drawing/2014/main" id="{0AF6998A-DC93-4EA4-8CED-C21E71E29BA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CH"/>
          </a:p>
        </p:txBody>
      </p:sp>
      <p:sp>
        <p:nvSpPr>
          <p:cNvPr id="4" name="Datumsplatzhalter 3">
            <a:extLst>
              <a:ext uri="{FF2B5EF4-FFF2-40B4-BE49-F238E27FC236}">
                <a16:creationId xmlns:a16="http://schemas.microsoft.com/office/drawing/2014/main" id="{948B6FF6-6AAA-43EC-85CD-01E7E846D92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97DA5B-1960-40D7-B144-D41DB2569BC9}" type="datetimeFigureOut">
              <a:rPr lang="de-CH" smtClean="0"/>
              <a:t>05.01.2019</a:t>
            </a:fld>
            <a:endParaRPr lang="de-CH"/>
          </a:p>
        </p:txBody>
      </p:sp>
      <p:sp>
        <p:nvSpPr>
          <p:cNvPr id="5" name="Fußzeilenplatzhalter 4">
            <a:extLst>
              <a:ext uri="{FF2B5EF4-FFF2-40B4-BE49-F238E27FC236}">
                <a16:creationId xmlns:a16="http://schemas.microsoft.com/office/drawing/2014/main" id="{12931BC3-AD19-4795-B444-51AC145E78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CH"/>
          </a:p>
        </p:txBody>
      </p:sp>
      <p:sp>
        <p:nvSpPr>
          <p:cNvPr id="6" name="Foliennummernplatzhalter 5">
            <a:extLst>
              <a:ext uri="{FF2B5EF4-FFF2-40B4-BE49-F238E27FC236}">
                <a16:creationId xmlns:a16="http://schemas.microsoft.com/office/drawing/2014/main" id="{BD24D9E7-6353-4F5B-AE7E-90EEE805B04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D38CE4-5A59-45A8-8279-BA22C246E9A2}" type="slidenum">
              <a:rPr lang="de-CH" smtClean="0"/>
              <a:t>‹Nr.›</a:t>
            </a:fld>
            <a:endParaRPr lang="de-CH"/>
          </a:p>
        </p:txBody>
      </p:sp>
    </p:spTree>
    <p:extLst>
      <p:ext uri="{BB962C8B-B14F-4D97-AF65-F5344CB8AC3E}">
        <p14:creationId xmlns:p14="http://schemas.microsoft.com/office/powerpoint/2010/main" val="3786383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5" name="Text Box 7">
            <a:extLst>
              <a:ext uri="{FF2B5EF4-FFF2-40B4-BE49-F238E27FC236}">
                <a16:creationId xmlns:a16="http://schemas.microsoft.com/office/drawing/2014/main" id="{AD11E789-7595-481A-9647-EB5387FF0F42}"/>
              </a:ext>
            </a:extLst>
          </p:cNvPr>
          <p:cNvSpPr txBox="1">
            <a:spLocks noChangeArrowheads="1"/>
          </p:cNvSpPr>
          <p:nvPr/>
        </p:nvSpPr>
        <p:spPr bwMode="auto">
          <a:xfrm>
            <a:off x="990600" y="1416268"/>
            <a:ext cx="739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Unterschied zwischen einem Mikroskop und einer Lupe</a:t>
            </a:r>
          </a:p>
        </p:txBody>
      </p:sp>
      <p:sp>
        <p:nvSpPr>
          <p:cNvPr id="6" name="Text Box 8">
            <a:extLst>
              <a:ext uri="{FF2B5EF4-FFF2-40B4-BE49-F238E27FC236}">
                <a16:creationId xmlns:a16="http://schemas.microsoft.com/office/drawing/2014/main" id="{DA7AA197-FA85-49C2-81EE-E20CF6CFD4B3}"/>
              </a:ext>
            </a:extLst>
          </p:cNvPr>
          <p:cNvSpPr txBox="1">
            <a:spLocks noChangeArrowheads="1"/>
          </p:cNvSpPr>
          <p:nvPr/>
        </p:nvSpPr>
        <p:spPr bwMode="auto">
          <a:xfrm>
            <a:off x="990600" y="2077244"/>
            <a:ext cx="5105400" cy="41088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1800" b="1" dirty="0">
                <a:latin typeface="Tahoma" panose="020B0604030504040204" pitchFamily="34" charset="0"/>
                <a:ea typeface="Tahoma" panose="020B0604030504040204" pitchFamily="34" charset="0"/>
                <a:cs typeface="Tahoma" panose="020B0604030504040204" pitchFamily="34" charset="0"/>
              </a:rPr>
              <a:t>Die Lupe </a:t>
            </a:r>
            <a:r>
              <a:rPr lang="de-CH" altLang="de-DE" sz="1800" dirty="0">
                <a:latin typeface="Tahoma" panose="020B0604030504040204" pitchFamily="34" charset="0"/>
                <a:ea typeface="Tahoma" panose="020B0604030504040204" pitchFamily="34" charset="0"/>
                <a:cs typeface="Tahoma" panose="020B0604030504040204" pitchFamily="34" charset="0"/>
              </a:rPr>
              <a:t>besteht aus einer Linse und erzielt maximal </a:t>
            </a:r>
            <a:r>
              <a:rPr lang="de-CH" altLang="de-DE" sz="1800" b="1" dirty="0">
                <a:latin typeface="Tahoma" panose="020B0604030504040204" pitchFamily="34" charset="0"/>
                <a:ea typeface="Tahoma" panose="020B0604030504040204" pitchFamily="34" charset="0"/>
                <a:cs typeface="Tahoma" panose="020B0604030504040204" pitchFamily="34" charset="0"/>
              </a:rPr>
              <a:t>25-fache Vergrösserungen</a:t>
            </a:r>
            <a:r>
              <a:rPr lang="de-CH" altLang="de-DE" sz="1800" dirty="0">
                <a:latin typeface="Tahoma" panose="020B0604030504040204" pitchFamily="34" charset="0"/>
                <a:ea typeface="Tahoma" panose="020B0604030504040204" pitchFamily="34" charset="0"/>
                <a:cs typeface="Tahoma" panose="020B0604030504040204" pitchFamily="34" charset="0"/>
              </a:rPr>
              <a:t>. Stärker vergrössernde Linsen müssten so stark gewölbt sein, dass man sie nur sehr klein bauen könnte.</a:t>
            </a:r>
          </a:p>
          <a:p>
            <a:pPr>
              <a:spcBef>
                <a:spcPct val="50000"/>
              </a:spcBef>
            </a:pPr>
            <a:r>
              <a:rPr lang="de-CH" altLang="de-DE" sz="1800" b="1" dirty="0">
                <a:latin typeface="Tahoma" panose="020B0604030504040204" pitchFamily="34" charset="0"/>
                <a:ea typeface="Tahoma" panose="020B0604030504040204" pitchFamily="34" charset="0"/>
                <a:cs typeface="Tahoma" panose="020B0604030504040204" pitchFamily="34" charset="0"/>
              </a:rPr>
              <a:t>Mikroskope</a:t>
            </a:r>
            <a:r>
              <a:rPr lang="de-CH" altLang="de-DE" sz="1800" dirty="0">
                <a:latin typeface="Tahoma" panose="020B0604030504040204" pitchFamily="34" charset="0"/>
                <a:ea typeface="Tahoma" panose="020B0604030504040204" pitchFamily="34" charset="0"/>
                <a:cs typeface="Tahoma" panose="020B0604030504040204" pitchFamily="34" charset="0"/>
              </a:rPr>
              <a:t> können </a:t>
            </a:r>
            <a:r>
              <a:rPr lang="de-CH" altLang="de-DE" sz="1800" b="1" dirty="0">
                <a:latin typeface="Tahoma" panose="020B0604030504040204" pitchFamily="34" charset="0"/>
                <a:ea typeface="Tahoma" panose="020B0604030504040204" pitchFamily="34" charset="0"/>
                <a:cs typeface="Tahoma" panose="020B0604030504040204" pitchFamily="34" charset="0"/>
              </a:rPr>
              <a:t>um ein Vielfaches mehr </a:t>
            </a:r>
            <a:r>
              <a:rPr lang="de-CH" altLang="de-DE" sz="1800" dirty="0">
                <a:latin typeface="Tahoma" panose="020B0604030504040204" pitchFamily="34" charset="0"/>
                <a:ea typeface="Tahoma" panose="020B0604030504040204" pitchFamily="34" charset="0"/>
                <a:cs typeface="Tahoma" panose="020B0604030504040204" pitchFamily="34" charset="0"/>
              </a:rPr>
              <a:t>vergrössern, da sie aus mehreren Vergrösserungslinsen bestehen. </a:t>
            </a:r>
          </a:p>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Die erste Linse erzeugt ein vergrössertes Bild, das von der zweiten Linse nochmals vergrössert wird. </a:t>
            </a:r>
          </a:p>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Die gesamte Vergrösserungsstärke ist die Multiplikation der Vergrösserung der Okularlinse mit jener der Objektlinse</a:t>
            </a:r>
            <a:r>
              <a:rPr lang="de-CH" altLang="de-DE" sz="1800" dirty="0">
                <a:latin typeface="Verdana" panose="020B0604030504040204" pitchFamily="34" charset="0"/>
              </a:rPr>
              <a:t>.</a:t>
            </a:r>
          </a:p>
        </p:txBody>
      </p:sp>
      <p:pic>
        <p:nvPicPr>
          <p:cNvPr id="7" name="Picture 10" descr="http://www.emil-gruenbaer.de/klub/lexikon/bild/lupe.gif">
            <a:extLst>
              <a:ext uri="{FF2B5EF4-FFF2-40B4-BE49-F238E27FC236}">
                <a16:creationId xmlns:a16="http://schemas.microsoft.com/office/drawing/2014/main" id="{C8E8A6CC-DBF9-4A3C-884E-5ED05BC0D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8974" y="1416268"/>
            <a:ext cx="2020878" cy="198278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3" descr="I:\Kik_Verwaltung\aktive kunden\Pelinet\2002.630 010 Leica\prod_dme_b_pf.jpg">
            <a:extLst>
              <a:ext uri="{FF2B5EF4-FFF2-40B4-BE49-F238E27FC236}">
                <a16:creationId xmlns:a16="http://schemas.microsoft.com/office/drawing/2014/main" id="{8521478B-BEBA-401E-89CF-9404F83B92B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3983" y="3618497"/>
            <a:ext cx="2370861" cy="267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795225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10" name="Text Box 3">
            <a:extLst>
              <a:ext uri="{FF2B5EF4-FFF2-40B4-BE49-F238E27FC236}">
                <a16:creationId xmlns:a16="http://schemas.microsoft.com/office/drawing/2014/main" id="{C184909C-5E1D-44E2-BF05-74D328187093}"/>
              </a:ext>
            </a:extLst>
          </p:cNvPr>
          <p:cNvSpPr txBox="1">
            <a:spLocks noChangeArrowheads="1"/>
          </p:cNvSpPr>
          <p:nvPr/>
        </p:nvSpPr>
        <p:spPr bwMode="auto">
          <a:xfrm>
            <a:off x="1143000" y="1419106"/>
            <a:ext cx="73914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Vergrösserungsgrenze</a:t>
            </a:r>
          </a:p>
        </p:txBody>
      </p:sp>
      <p:sp>
        <p:nvSpPr>
          <p:cNvPr id="11" name="Text Box 8">
            <a:extLst>
              <a:ext uri="{FF2B5EF4-FFF2-40B4-BE49-F238E27FC236}">
                <a16:creationId xmlns:a16="http://schemas.microsoft.com/office/drawing/2014/main" id="{CD30AC93-7C61-4A59-9962-C8B670117636}"/>
              </a:ext>
            </a:extLst>
          </p:cNvPr>
          <p:cNvSpPr txBox="1">
            <a:spLocks noChangeArrowheads="1"/>
          </p:cNvSpPr>
          <p:nvPr/>
        </p:nvSpPr>
        <p:spPr bwMode="auto">
          <a:xfrm>
            <a:off x="1143000" y="2665791"/>
            <a:ext cx="4727713"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Ein Lichtmikroskop kann Strukturen bis zu </a:t>
            </a:r>
            <a:r>
              <a:rPr lang="de-CH" altLang="de-DE" sz="1800" b="1" dirty="0">
                <a:latin typeface="Tahoma" panose="020B0604030504040204" pitchFamily="34" charset="0"/>
                <a:ea typeface="Tahoma" panose="020B0604030504040204" pitchFamily="34" charset="0"/>
                <a:cs typeface="Tahoma" panose="020B0604030504040204" pitchFamily="34" charset="0"/>
              </a:rPr>
              <a:t>1/3 Mikrometer (3/1000 mm) </a:t>
            </a:r>
            <a:r>
              <a:rPr lang="de-CH" altLang="de-DE" sz="1800" dirty="0">
                <a:latin typeface="Tahoma" panose="020B0604030504040204" pitchFamily="34" charset="0"/>
                <a:ea typeface="Tahoma" panose="020B0604030504040204" pitchFamily="34" charset="0"/>
                <a:cs typeface="Tahoma" panose="020B0604030504040204" pitchFamily="34" charset="0"/>
              </a:rPr>
              <a:t>darstellen.</a:t>
            </a:r>
          </a:p>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Von blossem Auge erkennen wir Einzelheiten bis zu 1/10 mm.</a:t>
            </a:r>
          </a:p>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Die Vergrösserungsgrenze ist nicht nur von der Glas-/ Linsenqualität bestimmt, sondern wird auch durch die Eigenschaften des Lichts und dessen Brechung gegeben.</a:t>
            </a:r>
          </a:p>
        </p:txBody>
      </p:sp>
      <p:pic>
        <p:nvPicPr>
          <p:cNvPr id="3" name="Grafik 2">
            <a:extLst>
              <a:ext uri="{FF2B5EF4-FFF2-40B4-BE49-F238E27FC236}">
                <a16:creationId xmlns:a16="http://schemas.microsoft.com/office/drawing/2014/main" id="{827C538D-642A-499B-A580-0733A77E6C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98366" y="2665791"/>
            <a:ext cx="5168348" cy="2907196"/>
          </a:xfrm>
          <a:prstGeom prst="rect">
            <a:avLst/>
          </a:prstGeom>
        </p:spPr>
      </p:pic>
    </p:spTree>
    <p:extLst>
      <p:ext uri="{BB962C8B-B14F-4D97-AF65-F5344CB8AC3E}">
        <p14:creationId xmlns:p14="http://schemas.microsoft.com/office/powerpoint/2010/main" val="341889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6" name="Text Box 6">
            <a:extLst>
              <a:ext uri="{FF2B5EF4-FFF2-40B4-BE49-F238E27FC236}">
                <a16:creationId xmlns:a16="http://schemas.microsoft.com/office/drawing/2014/main" id="{D61A6B88-5741-4CF7-B58C-C4513F10A426}"/>
              </a:ext>
            </a:extLst>
          </p:cNvPr>
          <p:cNvSpPr txBox="1">
            <a:spLocks noChangeArrowheads="1"/>
          </p:cNvSpPr>
          <p:nvPr/>
        </p:nvSpPr>
        <p:spPr bwMode="auto">
          <a:xfrm>
            <a:off x="1166813" y="1447800"/>
            <a:ext cx="55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Das Licht</a:t>
            </a:r>
          </a:p>
        </p:txBody>
      </p:sp>
      <p:sp>
        <p:nvSpPr>
          <p:cNvPr id="8" name="Text Box 8">
            <a:extLst>
              <a:ext uri="{FF2B5EF4-FFF2-40B4-BE49-F238E27FC236}">
                <a16:creationId xmlns:a16="http://schemas.microsoft.com/office/drawing/2014/main" id="{03CCD6C9-BEEF-4652-99DD-D1C3ECB96371}"/>
              </a:ext>
            </a:extLst>
          </p:cNvPr>
          <p:cNvSpPr txBox="1">
            <a:spLocks noChangeArrowheads="1"/>
          </p:cNvSpPr>
          <p:nvPr/>
        </p:nvSpPr>
        <p:spPr bwMode="auto">
          <a:xfrm>
            <a:off x="1181100" y="2057400"/>
            <a:ext cx="4040257"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Licht pflanzt sich als Wellen fort, wie solche im Wasser, nur viel kleinere. </a:t>
            </a:r>
          </a:p>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Beim Wasser beträgt die Wellenlänge einige Zentimeter oder Meter.</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B</a:t>
            </a:r>
            <a:r>
              <a:rPr lang="de-CH" altLang="de-DE" sz="1800" dirty="0">
                <a:latin typeface="Tahoma" panose="020B0604030504040204" pitchFamily="34" charset="0"/>
                <a:ea typeface="Tahoma" panose="020B0604030504040204" pitchFamily="34" charset="0"/>
                <a:cs typeface="Tahoma" panose="020B0604030504040204" pitchFamily="34" charset="0"/>
              </a:rPr>
              <a:t>eim Licht zwischen 4/10000 mm und 7/10000 mm. </a:t>
            </a:r>
          </a:p>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Ist eine Struktur viel kleiner als die Wellenlänge des Lichts, kann man sie mit Lichtstrahlen nicht mehr sichtbar machen. </a:t>
            </a:r>
          </a:p>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Diese Gegenstände werden mit weit kleineren Wellenlängen sichtbar gemacht, nämlich mit einem Elektronenmikroskop. </a:t>
            </a:r>
          </a:p>
        </p:txBody>
      </p:sp>
      <p:pic>
        <p:nvPicPr>
          <p:cNvPr id="3" name="Grafik 2" descr="Ein Bild, das Objekt, Tisch, drinnen enthält.&#10;&#10;Automatisch generierte Beschreibung">
            <a:extLst>
              <a:ext uri="{FF2B5EF4-FFF2-40B4-BE49-F238E27FC236}">
                <a16:creationId xmlns:a16="http://schemas.microsoft.com/office/drawing/2014/main" id="{ED9954C0-01AD-4785-9FCB-731C26A23A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23458" y="2057400"/>
            <a:ext cx="5999320" cy="4369904"/>
          </a:xfrm>
          <a:prstGeom prst="rect">
            <a:avLst/>
          </a:prstGeom>
        </p:spPr>
      </p:pic>
    </p:spTree>
    <p:extLst>
      <p:ext uri="{BB962C8B-B14F-4D97-AF65-F5344CB8AC3E}">
        <p14:creationId xmlns:p14="http://schemas.microsoft.com/office/powerpoint/2010/main" val="30545258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5" name="Text Box 4">
            <a:extLst>
              <a:ext uri="{FF2B5EF4-FFF2-40B4-BE49-F238E27FC236}">
                <a16:creationId xmlns:a16="http://schemas.microsoft.com/office/drawing/2014/main" id="{F0D2D5E5-95C7-4F2C-A733-9850944FA00E}"/>
              </a:ext>
            </a:extLst>
          </p:cNvPr>
          <p:cNvSpPr txBox="1">
            <a:spLocks noChangeArrowheads="1"/>
          </p:cNvSpPr>
          <p:nvPr/>
        </p:nvSpPr>
        <p:spPr bwMode="auto">
          <a:xfrm>
            <a:off x="1166813" y="1447800"/>
            <a:ext cx="55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Das Elektronenmikroskop</a:t>
            </a:r>
          </a:p>
        </p:txBody>
      </p:sp>
      <p:sp>
        <p:nvSpPr>
          <p:cNvPr id="7" name="Text Box 8">
            <a:extLst>
              <a:ext uri="{FF2B5EF4-FFF2-40B4-BE49-F238E27FC236}">
                <a16:creationId xmlns:a16="http://schemas.microsoft.com/office/drawing/2014/main" id="{AACD54E5-C1B3-4946-B74A-7712087BDA6C}"/>
              </a:ext>
            </a:extLst>
          </p:cNvPr>
          <p:cNvSpPr txBox="1">
            <a:spLocks noChangeArrowheads="1"/>
          </p:cNvSpPr>
          <p:nvPr/>
        </p:nvSpPr>
        <p:spPr bwMode="auto">
          <a:xfrm>
            <a:off x="5638386" y="2036029"/>
            <a:ext cx="5811493" cy="4524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altLang="de-DE" sz="1800" dirty="0">
                <a:latin typeface="Tahoma" panose="020B0604030504040204" pitchFamily="34" charset="0"/>
                <a:ea typeface="Tahoma" panose="020B0604030504040204" pitchFamily="34" charset="0"/>
                <a:cs typeface="Tahoma" panose="020B0604030504040204" pitchFamily="34" charset="0"/>
              </a:rPr>
              <a:t>Dieses spezielle</a:t>
            </a:r>
            <a:r>
              <a:rPr lang="de-CH" altLang="de-DE" dirty="0">
                <a:latin typeface="Tahoma" panose="020B0604030504040204" pitchFamily="34" charset="0"/>
                <a:ea typeface="Tahoma" panose="020B0604030504040204" pitchFamily="34" charset="0"/>
                <a:cs typeface="Tahoma" panose="020B0604030504040204" pitchFamily="34" charset="0"/>
              </a:rPr>
              <a:t> </a:t>
            </a:r>
            <a:r>
              <a:rPr lang="de-CH" altLang="de-DE" sz="1800" dirty="0">
                <a:latin typeface="Tahoma" panose="020B0604030504040204" pitchFamily="34" charset="0"/>
                <a:ea typeface="Tahoma" panose="020B0604030504040204" pitchFamily="34" charset="0"/>
                <a:cs typeface="Tahoma" panose="020B0604030504040204" pitchFamily="34" charset="0"/>
              </a:rPr>
              <a:t>Mikroskop ermöglicht Vergrösserungen zwischen</a:t>
            </a:r>
          </a:p>
          <a:p>
            <a:r>
              <a:rPr lang="de-CH" altLang="de-DE" sz="1800" dirty="0">
                <a:latin typeface="Tahoma" panose="020B0604030504040204" pitchFamily="34" charset="0"/>
                <a:ea typeface="Tahoma" panose="020B0604030504040204" pitchFamily="34" charset="0"/>
                <a:cs typeface="Tahoma" panose="020B0604030504040204" pitchFamily="34" charset="0"/>
              </a:rPr>
              <a:t>1000-500000-fach! </a:t>
            </a:r>
          </a:p>
          <a:p>
            <a:endParaRPr lang="de-CH" altLang="de-DE" dirty="0">
              <a:latin typeface="Tahoma" panose="020B0604030504040204" pitchFamily="34" charset="0"/>
              <a:ea typeface="Tahoma" panose="020B0604030504040204" pitchFamily="34" charset="0"/>
              <a:cs typeface="Tahoma" panose="020B0604030504040204" pitchFamily="34" charset="0"/>
            </a:endParaRPr>
          </a:p>
          <a:p>
            <a:r>
              <a:rPr lang="de-CH" altLang="de-DE" sz="1800" dirty="0">
                <a:latin typeface="Tahoma" panose="020B0604030504040204" pitchFamily="34" charset="0"/>
                <a:ea typeface="Tahoma" panose="020B0604030504040204" pitchFamily="34" charset="0"/>
                <a:cs typeface="Tahoma" panose="020B0604030504040204" pitchFamily="34" charset="0"/>
              </a:rPr>
              <a:t>Es besteht aus einer luftleer gepumpten Säule, Geräten zur Erzeugung von Spannung, Vakuumpumpen und einer Fotoeinrichtung. Ein heisser Draht aus Wolfram und elektrische Hochspannung liefert den Elektronenstrahl. Dieser wird durch Magnetlinsen gebündelt und auf das Objekt gelenkt. </a:t>
            </a:r>
          </a:p>
          <a:p>
            <a:endParaRPr lang="de-CH" altLang="de-DE" dirty="0">
              <a:latin typeface="Tahoma" panose="020B0604030504040204" pitchFamily="34" charset="0"/>
              <a:ea typeface="Tahoma" panose="020B0604030504040204" pitchFamily="34" charset="0"/>
              <a:cs typeface="Tahoma" panose="020B0604030504040204" pitchFamily="34" charset="0"/>
            </a:endParaRPr>
          </a:p>
          <a:p>
            <a:r>
              <a:rPr lang="de-CH" altLang="de-DE" sz="1800" dirty="0">
                <a:latin typeface="Tahoma" panose="020B0604030504040204" pitchFamily="34" charset="0"/>
                <a:ea typeface="Tahoma" panose="020B0604030504040204" pitchFamily="34" charset="0"/>
                <a:cs typeface="Tahoma" panose="020B0604030504040204" pitchFamily="34" charset="0"/>
              </a:rPr>
              <a:t>Das zu untersuchende Objekt darf nicht dicker als einige zehntausendstel Millimeter sein. Der Elektronenstrahl wird von weiteren Linsen so verändert, dass er auf dem Leuchtschirm ein vergrössertes Bild erzeugt.</a:t>
            </a:r>
          </a:p>
        </p:txBody>
      </p:sp>
      <p:pic>
        <p:nvPicPr>
          <p:cNvPr id="3" name="Grafik 2" descr="Ein Bild, das Objekt, Mikroskop enthält.&#10;&#10;Automatisch generierte Beschreibung">
            <a:extLst>
              <a:ext uri="{FF2B5EF4-FFF2-40B4-BE49-F238E27FC236}">
                <a16:creationId xmlns:a16="http://schemas.microsoft.com/office/drawing/2014/main" id="{381FACA7-0556-41D0-9ADA-3BC1E267E40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121" y="1984514"/>
            <a:ext cx="4873486" cy="4873486"/>
          </a:xfrm>
          <a:prstGeom prst="rect">
            <a:avLst/>
          </a:prstGeom>
        </p:spPr>
      </p:pic>
    </p:spTree>
    <p:extLst>
      <p:ext uri="{BB962C8B-B14F-4D97-AF65-F5344CB8AC3E}">
        <p14:creationId xmlns:p14="http://schemas.microsoft.com/office/powerpoint/2010/main" val="3758397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5" name="Text Box 4">
            <a:extLst>
              <a:ext uri="{FF2B5EF4-FFF2-40B4-BE49-F238E27FC236}">
                <a16:creationId xmlns:a16="http://schemas.microsoft.com/office/drawing/2014/main" id="{F0D2D5E5-95C7-4F2C-A733-9850944FA00E}"/>
              </a:ext>
            </a:extLst>
          </p:cNvPr>
          <p:cNvSpPr txBox="1">
            <a:spLocks noChangeArrowheads="1"/>
          </p:cNvSpPr>
          <p:nvPr/>
        </p:nvSpPr>
        <p:spPr bwMode="auto">
          <a:xfrm>
            <a:off x="1166813" y="1447800"/>
            <a:ext cx="55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Lichtweg im Mikroskop</a:t>
            </a:r>
          </a:p>
        </p:txBody>
      </p:sp>
      <p:sp>
        <p:nvSpPr>
          <p:cNvPr id="7" name="Text Box 8">
            <a:extLst>
              <a:ext uri="{FF2B5EF4-FFF2-40B4-BE49-F238E27FC236}">
                <a16:creationId xmlns:a16="http://schemas.microsoft.com/office/drawing/2014/main" id="{AACD54E5-C1B3-4946-B74A-7712087BDA6C}"/>
              </a:ext>
            </a:extLst>
          </p:cNvPr>
          <p:cNvSpPr txBox="1">
            <a:spLocks noChangeArrowheads="1"/>
          </p:cNvSpPr>
          <p:nvPr/>
        </p:nvSpPr>
        <p:spPr bwMode="auto">
          <a:xfrm>
            <a:off x="1156667" y="2133600"/>
            <a:ext cx="589349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Das Mikroskop besteht aus der Objektivlinse, welche dem zu untersuchenden Objekt zugewandt ist, und einer Okularlinse, (lat. </a:t>
            </a:r>
            <a:r>
              <a:rPr lang="de-CH" altLang="de-DE" dirty="0" err="1">
                <a:latin typeface="Tahoma" panose="020B0604030504040204" pitchFamily="34" charset="0"/>
                <a:ea typeface="Tahoma" panose="020B0604030504040204" pitchFamily="34" charset="0"/>
                <a:cs typeface="Tahoma" panose="020B0604030504040204" pitchFamily="34" charset="0"/>
              </a:rPr>
              <a:t>oculus</a:t>
            </a:r>
            <a:r>
              <a:rPr lang="de-CH" altLang="de-DE" dirty="0">
                <a:latin typeface="Tahoma" panose="020B0604030504040204" pitchFamily="34" charset="0"/>
                <a:ea typeface="Tahoma" panose="020B0604030504040204" pitchFamily="34" charset="0"/>
                <a:cs typeface="Tahoma" panose="020B0604030504040204" pitchFamily="34" charset="0"/>
              </a:rPr>
              <a:t> = Auge) in die man hineinblickt.</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Beide sind von äusseren Lichteinflüssen geschützt, indem man sie in exakten Abständen in ein Rohr (Tubus) platziert.</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Wichtig ist insbesondere die Qualität des Objektives; es besteht deshalb aus mehreren Dutzend Linsen. </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Viele Mikroskope besitzen mehrere Objektive, damit man das Objekt mit verschiedenen </a:t>
            </a:r>
            <a:r>
              <a:rPr lang="de-CH" altLang="de-DE" dirty="0" err="1">
                <a:latin typeface="Tahoma" panose="020B0604030504040204" pitchFamily="34" charset="0"/>
                <a:ea typeface="Tahoma" panose="020B0604030504040204" pitchFamily="34" charset="0"/>
                <a:cs typeface="Tahoma" panose="020B0604030504040204" pitchFamily="34" charset="0"/>
              </a:rPr>
              <a:t>Vergrössungswerten</a:t>
            </a:r>
            <a:r>
              <a:rPr lang="de-CH" altLang="de-DE" dirty="0">
                <a:latin typeface="Tahoma" panose="020B0604030504040204" pitchFamily="34" charset="0"/>
                <a:ea typeface="Tahoma" panose="020B0604030504040204" pitchFamily="34" charset="0"/>
                <a:cs typeface="Tahoma" panose="020B0604030504040204" pitchFamily="34" charset="0"/>
              </a:rPr>
              <a:t> betrachten kann. </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Diese sind am Objektrevolver verteilt.</a:t>
            </a:r>
          </a:p>
        </p:txBody>
      </p:sp>
      <p:pic>
        <p:nvPicPr>
          <p:cNvPr id="3" name="Grafik 2" descr="Ein Bild, das Text, Karte enthält.&#10;&#10;Automatisch generierte Beschreibung">
            <a:extLst>
              <a:ext uri="{FF2B5EF4-FFF2-40B4-BE49-F238E27FC236}">
                <a16:creationId xmlns:a16="http://schemas.microsoft.com/office/drawing/2014/main" id="{50B81AC4-EAC1-4B97-A671-68B8421A0F18}"/>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b="6207"/>
          <a:stretch/>
        </p:blipFill>
        <p:spPr>
          <a:xfrm>
            <a:off x="7892084" y="1924880"/>
            <a:ext cx="3107294" cy="4555435"/>
          </a:xfrm>
          <a:prstGeom prst="rect">
            <a:avLst/>
          </a:prstGeom>
        </p:spPr>
      </p:pic>
    </p:spTree>
    <p:extLst>
      <p:ext uri="{BB962C8B-B14F-4D97-AF65-F5344CB8AC3E}">
        <p14:creationId xmlns:p14="http://schemas.microsoft.com/office/powerpoint/2010/main" val="11272701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5" name="Text Box 4">
            <a:extLst>
              <a:ext uri="{FF2B5EF4-FFF2-40B4-BE49-F238E27FC236}">
                <a16:creationId xmlns:a16="http://schemas.microsoft.com/office/drawing/2014/main" id="{F0D2D5E5-95C7-4F2C-A733-9850944FA00E}"/>
              </a:ext>
            </a:extLst>
          </p:cNvPr>
          <p:cNvSpPr txBox="1">
            <a:spLocks noChangeArrowheads="1"/>
          </p:cNvSpPr>
          <p:nvPr/>
        </p:nvSpPr>
        <p:spPr bwMode="auto">
          <a:xfrm>
            <a:off x="1166813" y="1447800"/>
            <a:ext cx="55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Hauptteile des Mikroskops</a:t>
            </a:r>
          </a:p>
        </p:txBody>
      </p:sp>
      <p:sp>
        <p:nvSpPr>
          <p:cNvPr id="7" name="Text Box 8">
            <a:extLst>
              <a:ext uri="{FF2B5EF4-FFF2-40B4-BE49-F238E27FC236}">
                <a16:creationId xmlns:a16="http://schemas.microsoft.com/office/drawing/2014/main" id="{AACD54E5-C1B3-4946-B74A-7712087BDA6C}"/>
              </a:ext>
            </a:extLst>
          </p:cNvPr>
          <p:cNvSpPr txBox="1">
            <a:spLocks noChangeArrowheads="1"/>
          </p:cNvSpPr>
          <p:nvPr/>
        </p:nvSpPr>
        <p:spPr bwMode="auto">
          <a:xfrm>
            <a:off x="1143415" y="2133600"/>
            <a:ext cx="6063347" cy="4385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Es hat es einen schweren Fuss und einen festen Arm, an dem der Tubus befestigt ist. Daran befindet sich der Objekttisch, auf welchen man das Objekt legt.</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Das Objekt wird auf den Objektträger, eine dünne Glas-scheibe, gelegt, die von zwei Objektklammern gehalten wird. Mit dem Deckglas bedeckt man das Objekt; so sind die unterste Linse und der Objekttisch geschützt.</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Die Objekte sollen durchsichtig oder durchscheinend sein, denn das Licht kommt von unten durch ein Loch im Objekttisch durchs Objektiv ins Okular.</a:t>
            </a:r>
          </a:p>
          <a:p>
            <a:pPr>
              <a:spcBef>
                <a:spcPct val="50000"/>
              </a:spcBef>
            </a:pPr>
            <a:r>
              <a:rPr lang="de-CH" altLang="de-DE" dirty="0">
                <a:latin typeface="Tahoma" panose="020B0604030504040204" pitchFamily="34" charset="0"/>
                <a:ea typeface="Tahoma" panose="020B0604030504040204" pitchFamily="34" charset="0"/>
                <a:cs typeface="Tahoma" panose="020B0604030504040204" pitchFamily="34" charset="0"/>
              </a:rPr>
              <a:t>Kondensoren und Blende dienen dazu, das Licht auf das Objekt zu konzentrieren. Damit man ein scharfes Bild erhält, muss man den Abstand zwischen Objekt und Objektiv mit dem Rad am Stativ genau einstellen.</a:t>
            </a:r>
          </a:p>
        </p:txBody>
      </p:sp>
      <p:pic>
        <p:nvPicPr>
          <p:cNvPr id="8" name="Grafik 7" descr="Ein Bild, das Text, Karte enthält.&#10;&#10;Automatisch generierte Beschreibung">
            <a:extLst>
              <a:ext uri="{FF2B5EF4-FFF2-40B4-BE49-F238E27FC236}">
                <a16:creationId xmlns:a16="http://schemas.microsoft.com/office/drawing/2014/main" id="{9CCC16A9-80A4-416B-A87D-3039106530B3}"/>
              </a:ext>
            </a:extLst>
          </p:cNvPr>
          <p:cNvPicPr>
            <a:picLocks noChangeAspect="1"/>
          </p:cNvPicPr>
          <p:nvPr/>
        </p:nvPicPr>
        <p:blipFill rotWithShape="1">
          <a:blip r:embed="rId2">
            <a:extLst>
              <a:ext uri="{28A0092B-C50C-407E-A947-70E740481C1C}">
                <a14:useLocalDpi xmlns:a14="http://schemas.microsoft.com/office/drawing/2010/main" val="0"/>
              </a:ext>
            </a:extLst>
          </a:blip>
          <a:srcRect t="5256" b="6422"/>
          <a:stretch/>
        </p:blipFill>
        <p:spPr>
          <a:xfrm>
            <a:off x="7899128" y="2126726"/>
            <a:ext cx="4050848" cy="4140000"/>
          </a:xfrm>
          <a:prstGeom prst="rect">
            <a:avLst/>
          </a:prstGeom>
        </p:spPr>
      </p:pic>
    </p:spTree>
    <p:extLst>
      <p:ext uri="{BB962C8B-B14F-4D97-AF65-F5344CB8AC3E}">
        <p14:creationId xmlns:p14="http://schemas.microsoft.com/office/powerpoint/2010/main" val="40360583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5" name="Text Box 4">
            <a:extLst>
              <a:ext uri="{FF2B5EF4-FFF2-40B4-BE49-F238E27FC236}">
                <a16:creationId xmlns:a16="http://schemas.microsoft.com/office/drawing/2014/main" id="{F0D2D5E5-95C7-4F2C-A733-9850944FA00E}"/>
              </a:ext>
            </a:extLst>
          </p:cNvPr>
          <p:cNvSpPr txBox="1">
            <a:spLocks noChangeArrowheads="1"/>
          </p:cNvSpPr>
          <p:nvPr/>
        </p:nvSpPr>
        <p:spPr bwMode="auto">
          <a:xfrm>
            <a:off x="1166813" y="1447800"/>
            <a:ext cx="55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Die Funktion der Linse</a:t>
            </a:r>
          </a:p>
        </p:txBody>
      </p:sp>
      <p:sp>
        <p:nvSpPr>
          <p:cNvPr id="16" name="Text Box 8">
            <a:extLst>
              <a:ext uri="{FF2B5EF4-FFF2-40B4-BE49-F238E27FC236}">
                <a16:creationId xmlns:a16="http://schemas.microsoft.com/office/drawing/2014/main" id="{D600629A-2225-4FC4-AF7F-BE32BAF57831}"/>
              </a:ext>
            </a:extLst>
          </p:cNvPr>
          <p:cNvSpPr txBox="1">
            <a:spLocks noChangeArrowheads="1"/>
          </p:cNvSpPr>
          <p:nvPr/>
        </p:nvSpPr>
        <p:spPr bwMode="auto">
          <a:xfrm>
            <a:off x="1166813" y="1882580"/>
            <a:ext cx="10455344"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de-CH" altLang="de-DE" sz="1800" dirty="0">
                <a:latin typeface="Tahoma" panose="020B0604030504040204" pitchFamily="34" charset="0"/>
                <a:ea typeface="Tahoma" panose="020B0604030504040204" pitchFamily="34" charset="0"/>
                <a:cs typeface="Tahoma" panose="020B0604030504040204" pitchFamily="34" charset="0"/>
              </a:rPr>
              <a:t>Gegenstände können gesehen werden, weil sie Lichtstrahlen aussenden, welche in unser Auge fallen. </a:t>
            </a:r>
          </a:p>
          <a:p>
            <a:r>
              <a:rPr lang="de-CH" altLang="de-DE" sz="1800" dirty="0">
                <a:latin typeface="Tahoma" panose="020B0604030504040204" pitchFamily="34" charset="0"/>
                <a:ea typeface="Tahoma" panose="020B0604030504040204" pitchFamily="34" charset="0"/>
                <a:cs typeface="Tahoma" panose="020B0604030504040204" pitchFamily="34" charset="0"/>
              </a:rPr>
              <a:t>Die Sonne bestrahlt z. B. ein Buch, welches wiederum Lichtstrahlen unterschiedlicher Farbe aussendet. Lichtstrahlen laufen normalerweise auf einem geraden Weg. Die Vergrösserungslinse lenkt aber diese ab, die parallelen Strahlen werden in einem Punkt gebündelt </a:t>
            </a:r>
            <a:r>
              <a:rPr lang="de-CH" altLang="de-DE" sz="1800" dirty="0">
                <a:latin typeface="Tahoma" panose="020B0604030504040204" pitchFamily="34" charset="0"/>
                <a:ea typeface="Tahoma" panose="020B0604030504040204" pitchFamily="34" charset="0"/>
                <a:cs typeface="Tahoma" panose="020B0604030504040204" pitchFamily="34" charset="0"/>
                <a:sym typeface="Wingdings 3" panose="05040102010807070707" pitchFamily="18" charset="2"/>
              </a:rPr>
              <a:t>Brennpunkt.</a:t>
            </a:r>
          </a:p>
          <a:p>
            <a:r>
              <a:rPr lang="de-CH" altLang="de-DE" sz="1800" dirty="0">
                <a:latin typeface="Tahoma" panose="020B0604030504040204" pitchFamily="34" charset="0"/>
                <a:ea typeface="Tahoma" panose="020B0604030504040204" pitchFamily="34" charset="0"/>
                <a:cs typeface="Tahoma" panose="020B0604030504040204" pitchFamily="34" charset="0"/>
                <a:sym typeface="Wingdings 3" panose="05040102010807070707" pitchFamily="18" charset="2"/>
              </a:rPr>
              <a:t>Den Abstand zwischen Brennpunkt und Linse nennt man </a:t>
            </a:r>
            <a:r>
              <a:rPr lang="de-CH" altLang="de-DE" sz="1800" dirty="0">
                <a:latin typeface="Tahoma" panose="020B0604030504040204" pitchFamily="34" charset="0"/>
                <a:ea typeface="Tahoma" panose="020B0604030504040204" pitchFamily="34" charset="0"/>
                <a:cs typeface="Tahoma" panose="020B0604030504040204" pitchFamily="34" charset="0"/>
              </a:rPr>
              <a:t>Brennweite. Diese ist von der Wölbung der Linse abhängig. Je stärker die Wölbung, desto kleiner die Brennweite.</a:t>
            </a:r>
          </a:p>
          <a:p>
            <a:pPr>
              <a:spcBef>
                <a:spcPct val="50000"/>
              </a:spcBef>
            </a:pPr>
            <a:endParaRPr lang="de-CH" altLang="de-DE" sz="1800" dirty="0">
              <a:latin typeface="Verdana" panose="020B0604030504040204" pitchFamily="34" charset="0"/>
            </a:endParaRPr>
          </a:p>
        </p:txBody>
      </p:sp>
      <p:pic>
        <p:nvPicPr>
          <p:cNvPr id="3" name="Grafik 2" descr="Ein Bild, das Text, Karte enthält.&#10;&#10;Automatisch generierte Beschreibung">
            <a:extLst>
              <a:ext uri="{FF2B5EF4-FFF2-40B4-BE49-F238E27FC236}">
                <a16:creationId xmlns:a16="http://schemas.microsoft.com/office/drawing/2014/main" id="{12B294E0-E5CA-44B5-ABEF-9CC3D0900746}"/>
              </a:ext>
            </a:extLst>
          </p:cNvPr>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2367821" y="3578087"/>
            <a:ext cx="6100320" cy="3279913"/>
          </a:xfrm>
          <a:prstGeom prst="rect">
            <a:avLst/>
          </a:prstGeom>
        </p:spPr>
      </p:pic>
    </p:spTree>
    <p:extLst>
      <p:ext uri="{BB962C8B-B14F-4D97-AF65-F5344CB8AC3E}">
        <p14:creationId xmlns:p14="http://schemas.microsoft.com/office/powerpoint/2010/main" val="3393227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a:extLst>
              <a:ext uri="{FF2B5EF4-FFF2-40B4-BE49-F238E27FC236}">
                <a16:creationId xmlns:a16="http://schemas.microsoft.com/office/drawing/2014/main" id="{A7791C78-0E5F-4193-B31C-80E7FCC1A8B4}"/>
              </a:ext>
            </a:extLst>
          </p:cNvPr>
          <p:cNvSpPr txBox="1">
            <a:spLocks noChangeArrowheads="1"/>
          </p:cNvSpPr>
          <p:nvPr/>
        </p:nvSpPr>
        <p:spPr bwMode="auto">
          <a:xfrm>
            <a:off x="196362" y="297656"/>
            <a:ext cx="701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2800" b="1" dirty="0">
                <a:solidFill>
                  <a:srgbClr val="002060"/>
                </a:solidFill>
                <a:latin typeface="Tahoma" panose="020B0604030504040204" pitchFamily="34" charset="0"/>
                <a:ea typeface="Tahoma" panose="020B0604030504040204" pitchFamily="34" charset="0"/>
                <a:cs typeface="Tahoma" panose="020B0604030504040204" pitchFamily="34" charset="0"/>
              </a:rPr>
              <a:t>Wie funktioniert ein Mikroskop?</a:t>
            </a:r>
          </a:p>
        </p:txBody>
      </p:sp>
      <p:sp>
        <p:nvSpPr>
          <p:cNvPr id="5" name="Text Box 4">
            <a:extLst>
              <a:ext uri="{FF2B5EF4-FFF2-40B4-BE49-F238E27FC236}">
                <a16:creationId xmlns:a16="http://schemas.microsoft.com/office/drawing/2014/main" id="{F0D2D5E5-95C7-4F2C-A733-9850944FA00E}"/>
              </a:ext>
            </a:extLst>
          </p:cNvPr>
          <p:cNvSpPr txBox="1">
            <a:spLocks noChangeArrowheads="1"/>
          </p:cNvSpPr>
          <p:nvPr/>
        </p:nvSpPr>
        <p:spPr bwMode="auto">
          <a:xfrm>
            <a:off x="1166813" y="1447800"/>
            <a:ext cx="55626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b="1" dirty="0">
                <a:latin typeface="Tahoma" panose="020B0604030504040204" pitchFamily="34" charset="0"/>
                <a:ea typeface="Tahoma" panose="020B0604030504040204" pitchFamily="34" charset="0"/>
                <a:cs typeface="Tahoma" panose="020B0604030504040204" pitchFamily="34" charset="0"/>
              </a:rPr>
              <a:t>Die Funktion der Linse</a:t>
            </a:r>
          </a:p>
        </p:txBody>
      </p:sp>
      <p:sp>
        <p:nvSpPr>
          <p:cNvPr id="16" name="Text Box 8">
            <a:extLst>
              <a:ext uri="{FF2B5EF4-FFF2-40B4-BE49-F238E27FC236}">
                <a16:creationId xmlns:a16="http://schemas.microsoft.com/office/drawing/2014/main" id="{D600629A-2225-4FC4-AF7F-BE32BAF57831}"/>
              </a:ext>
            </a:extLst>
          </p:cNvPr>
          <p:cNvSpPr txBox="1">
            <a:spLocks noChangeArrowheads="1"/>
          </p:cNvSpPr>
          <p:nvPr/>
        </p:nvSpPr>
        <p:spPr bwMode="auto">
          <a:xfrm>
            <a:off x="1166813" y="1880954"/>
            <a:ext cx="7715250" cy="2169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de-CH" altLang="de-DE" dirty="0">
                <a:latin typeface="Tahoma" panose="020B0604030504040204" pitchFamily="34" charset="0"/>
                <a:ea typeface="Tahoma" panose="020B0604030504040204" pitchFamily="34" charset="0"/>
                <a:cs typeface="Tahoma" panose="020B0604030504040204" pitchFamily="34" charset="0"/>
              </a:rPr>
              <a:t>Je kleiner die Brennweite, desto stärker die Vergrösserung. Für das Auge ist es am angenehmsten, Gegenstände aus 25 cm zu betrachten. Eine Linse mit einer Brennweite von 1 cm hat also eine 25-fache Vergrösserung.</a:t>
            </a:r>
          </a:p>
          <a:p>
            <a:endParaRPr lang="de-CH" altLang="de-DE" dirty="0">
              <a:latin typeface="Tahoma" panose="020B0604030504040204" pitchFamily="34" charset="0"/>
              <a:ea typeface="Tahoma" panose="020B0604030504040204" pitchFamily="34" charset="0"/>
              <a:cs typeface="Tahoma" panose="020B0604030504040204" pitchFamily="34" charset="0"/>
            </a:endParaRPr>
          </a:p>
          <a:p>
            <a:r>
              <a:rPr lang="de-CH" altLang="de-DE" dirty="0">
                <a:latin typeface="Tahoma" panose="020B0604030504040204" pitchFamily="34" charset="0"/>
                <a:ea typeface="Tahoma" panose="020B0604030504040204" pitchFamily="34" charset="0"/>
                <a:cs typeface="Tahoma" panose="020B0604030504040204" pitchFamily="34" charset="0"/>
              </a:rPr>
              <a:t>Augenabstand 25 cm : Brennweite = Vergrösserung</a:t>
            </a:r>
          </a:p>
          <a:p>
            <a:pPr>
              <a:spcBef>
                <a:spcPct val="50000"/>
              </a:spcBef>
            </a:pPr>
            <a:endParaRPr lang="de-CH" altLang="de-DE" sz="1800" dirty="0">
              <a:latin typeface="Verdana" panose="020B0604030504040204" pitchFamily="34" charset="0"/>
            </a:endParaRPr>
          </a:p>
        </p:txBody>
      </p:sp>
      <p:pic>
        <p:nvPicPr>
          <p:cNvPr id="6" name="Picture 9" descr="I:\Transfer\Tina Ekres\Brenn.jpg">
            <a:extLst>
              <a:ext uri="{FF2B5EF4-FFF2-40B4-BE49-F238E27FC236}">
                <a16:creationId xmlns:a16="http://schemas.microsoft.com/office/drawing/2014/main" id="{666E837D-81DB-446F-9D01-901B0089222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12542" y="3669321"/>
            <a:ext cx="6540351" cy="2572048"/>
          </a:xfrm>
          <a:prstGeom prst="rect">
            <a:avLst/>
          </a:prstGeom>
          <a:noFill/>
          <a:extLst>
            <a:ext uri="{909E8E84-426E-40DD-AFC4-6F175D3DCCD1}">
              <a14:hiddenFill xmlns:a14="http://schemas.microsoft.com/office/drawing/2010/main">
                <a:solidFill>
                  <a:srgbClr val="FFFFFF"/>
                </a:solidFill>
              </a14:hiddenFill>
            </a:ext>
          </a:extLst>
        </p:spPr>
      </p:pic>
      <p:sp>
        <p:nvSpPr>
          <p:cNvPr id="7" name="Text Box 10">
            <a:extLst>
              <a:ext uri="{FF2B5EF4-FFF2-40B4-BE49-F238E27FC236}">
                <a16:creationId xmlns:a16="http://schemas.microsoft.com/office/drawing/2014/main" id="{91AAD161-6162-4D18-98F7-BFAE9620C185}"/>
              </a:ext>
            </a:extLst>
          </p:cNvPr>
          <p:cNvSpPr txBox="1">
            <a:spLocks noChangeArrowheads="1"/>
          </p:cNvSpPr>
          <p:nvPr/>
        </p:nvSpPr>
        <p:spPr bwMode="auto">
          <a:xfrm>
            <a:off x="1166813" y="6307976"/>
            <a:ext cx="7848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de-CH" altLang="de-DE" sz="1800" dirty="0">
                <a:latin typeface="Tahoma" panose="020B0604030504040204" pitchFamily="34" charset="0"/>
                <a:ea typeface="Tahoma" panose="020B0604030504040204" pitchFamily="34" charset="0"/>
                <a:cs typeface="Tahoma" panose="020B0604030504040204" pitchFamily="34" charset="0"/>
              </a:rPr>
              <a:t>Legende: 1. Linse / 2. Objekt / 3. Brennpunkt / 4. Brennweite</a:t>
            </a:r>
          </a:p>
        </p:txBody>
      </p:sp>
    </p:spTree>
    <p:extLst>
      <p:ext uri="{BB962C8B-B14F-4D97-AF65-F5344CB8AC3E}">
        <p14:creationId xmlns:p14="http://schemas.microsoft.com/office/powerpoint/2010/main" val="2767465578"/>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717</Words>
  <Application>Microsoft Office PowerPoint</Application>
  <PresentationFormat>Breitbild</PresentationFormat>
  <Paragraphs>50</Paragraphs>
  <Slides>8</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8</vt:i4>
      </vt:variant>
    </vt:vector>
  </HeadingPairs>
  <TitlesOfParts>
    <vt:vector size="14" baseType="lpstr">
      <vt:lpstr>Arial</vt:lpstr>
      <vt:lpstr>Calibri</vt:lpstr>
      <vt:lpstr>Calibri Light</vt:lpstr>
      <vt:lpstr>Tahoma</vt:lpstr>
      <vt:lpstr>Verdana</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Praktikum kik AG</dc:creator>
  <cp:lastModifiedBy>Anton Wagner</cp:lastModifiedBy>
  <cp:revision>8</cp:revision>
  <dcterms:created xsi:type="dcterms:W3CDTF">2018-12-18T07:54:26Z</dcterms:created>
  <dcterms:modified xsi:type="dcterms:W3CDTF">2019-01-05T18:55:36Z</dcterms:modified>
</cp:coreProperties>
</file>